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8" r:id="rId4"/>
    <p:sldId id="295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09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4" y="1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756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68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40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50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0445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932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554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246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686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3017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27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90233-0385-493B-A147-A06EAADF7C00}" type="datetimeFigureOut">
              <a:rPr lang="pt-BR" smtClean="0"/>
              <a:t>15/08/2018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5418-FF69-4D36-8C0C-BED1FAEEC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956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4" y="0"/>
            <a:ext cx="12141411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0409" y="4257855"/>
            <a:ext cx="120440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 – Gerenciador de Caixa</a:t>
            </a:r>
          </a:p>
          <a:p>
            <a:pPr algn="ctr"/>
            <a:r>
              <a:rPr lang="pt-BR" sz="4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Sistemas de Tesouraria para os Núcleos</a:t>
            </a:r>
            <a:endParaRPr lang="pt-BR" sz="4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" r="-184" b="87037"/>
          <a:stretch/>
        </p:blipFill>
        <p:spPr>
          <a:xfrm>
            <a:off x="12700" y="0"/>
            <a:ext cx="12192000" cy="889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D3D4256-E4B7-3E49-AC2D-D14C7E5A4857}"/>
              </a:ext>
            </a:extLst>
          </p:cNvPr>
          <p:cNvSpPr txBox="1"/>
          <p:nvPr/>
        </p:nvSpPr>
        <p:spPr>
          <a:xfrm>
            <a:off x="256540" y="889000"/>
            <a:ext cx="573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70C0"/>
                </a:solidFill>
              </a:rPr>
              <a:t>Panorama de Sistema na UDV</a:t>
            </a:r>
            <a:endParaRPr lang="pt-BR" dirty="0">
              <a:solidFill>
                <a:srgbClr val="0070C0"/>
              </a:solidFill>
            </a:endParaRP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153DE21B-FFD4-5D4C-9DEF-E7DC99114054}"/>
              </a:ext>
            </a:extLst>
          </p:cNvPr>
          <p:cNvCxnSpPr/>
          <p:nvPr/>
        </p:nvCxnSpPr>
        <p:spPr>
          <a:xfrm>
            <a:off x="228600" y="1428651"/>
            <a:ext cx="11521440" cy="0"/>
          </a:xfrm>
          <a:prstGeom prst="lin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D3CC8BA1-ADCF-D44B-8D82-D837A4F7E199}"/>
              </a:ext>
            </a:extLst>
          </p:cNvPr>
          <p:cNvSpPr txBox="1"/>
          <p:nvPr/>
        </p:nvSpPr>
        <p:spPr>
          <a:xfrm>
            <a:off x="422004" y="1501522"/>
            <a:ext cx="104181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rgbClr val="FF0000"/>
                </a:solidFill>
              </a:rPr>
              <a:t>Não Usa / Sistema Manual – 40 Núcleos (27,78%)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D57EAEA-87B2-AD49-AEDF-717552C8D1F1}"/>
              </a:ext>
            </a:extLst>
          </p:cNvPr>
          <p:cNvSpPr txBox="1"/>
          <p:nvPr/>
        </p:nvSpPr>
        <p:spPr>
          <a:xfrm>
            <a:off x="4498724" y="2152644"/>
            <a:ext cx="6988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FFC000"/>
                </a:solidFill>
              </a:rPr>
              <a:t>Planilha Excel – 23 Núcleos (15,97%)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F4479C0-0487-6042-AC05-37FB5408ACFB}"/>
              </a:ext>
            </a:extLst>
          </p:cNvPr>
          <p:cNvSpPr txBox="1"/>
          <p:nvPr/>
        </p:nvSpPr>
        <p:spPr>
          <a:xfrm>
            <a:off x="272348" y="2699314"/>
            <a:ext cx="5719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>
                <a:solidFill>
                  <a:schemeClr val="accent1">
                    <a:lumMod val="75000"/>
                  </a:schemeClr>
                </a:solidFill>
              </a:rPr>
              <a:t>North Star – 19 Núcleos (13,19%)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1BA1A5-6DA8-1E40-809D-C1E7BE3FD323}"/>
              </a:ext>
            </a:extLst>
          </p:cNvPr>
          <p:cNvSpPr txBox="1"/>
          <p:nvPr/>
        </p:nvSpPr>
        <p:spPr>
          <a:xfrm>
            <a:off x="6443074" y="2779514"/>
            <a:ext cx="53069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Real Valor – 15 Núcleos (10,42%)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B431C74-A3CB-F94A-83A5-6A315EDC12D2}"/>
              </a:ext>
            </a:extLst>
          </p:cNvPr>
          <p:cNvSpPr txBox="1"/>
          <p:nvPr/>
        </p:nvSpPr>
        <p:spPr>
          <a:xfrm>
            <a:off x="300288" y="3253758"/>
            <a:ext cx="4231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chemeClr val="accent4">
                    <a:lumMod val="75000"/>
                  </a:schemeClr>
                </a:solidFill>
              </a:rPr>
              <a:t>I9vare – 10 Núcleos (6,94%)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3E69E09-FAD5-E741-B574-C67368E255B6}"/>
              </a:ext>
            </a:extLst>
          </p:cNvPr>
          <p:cNvSpPr txBox="1"/>
          <p:nvPr/>
        </p:nvSpPr>
        <p:spPr>
          <a:xfrm>
            <a:off x="4696662" y="3399359"/>
            <a:ext cx="3962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Valor Real – 6 Núcleos (4,17%)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AE12FDB-6115-D241-8509-F28E33D6EFD9}"/>
              </a:ext>
            </a:extLst>
          </p:cNvPr>
          <p:cNvSpPr txBox="1"/>
          <p:nvPr/>
        </p:nvSpPr>
        <p:spPr>
          <a:xfrm>
            <a:off x="461996" y="3829327"/>
            <a:ext cx="50534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C00000"/>
                </a:solidFill>
              </a:rPr>
              <a:t>Criação Local – 5 Núcleos (3,47%)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63C9D20-18C1-6441-B419-E0CC39FC2BE1}"/>
              </a:ext>
            </a:extLst>
          </p:cNvPr>
          <p:cNvSpPr txBox="1"/>
          <p:nvPr/>
        </p:nvSpPr>
        <p:spPr>
          <a:xfrm>
            <a:off x="8732654" y="3396778"/>
            <a:ext cx="3249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solidFill>
                  <a:srgbClr val="7030A0"/>
                </a:solidFill>
              </a:rPr>
              <a:t>Real – 4 Núcleos (2,78%)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7B207A10-827F-9F4B-85FE-C9F5CFA6F782}"/>
              </a:ext>
            </a:extLst>
          </p:cNvPr>
          <p:cNvSpPr txBox="1"/>
          <p:nvPr/>
        </p:nvSpPr>
        <p:spPr>
          <a:xfrm>
            <a:off x="5631090" y="3946999"/>
            <a:ext cx="3350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err="1">
                <a:solidFill>
                  <a:schemeClr val="accent6">
                    <a:lumMod val="75000"/>
                  </a:schemeClr>
                </a:solidFill>
              </a:rPr>
              <a:t>Granatum</a:t>
            </a:r>
            <a:r>
              <a:rPr lang="pt-BR" sz="2000" dirty="0">
                <a:solidFill>
                  <a:schemeClr val="accent6">
                    <a:lumMod val="75000"/>
                  </a:schemeClr>
                </a:solidFill>
              </a:rPr>
              <a:t> – 3 Núcleos (2,08%)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6D5C147-94A4-1C4A-BE02-DDC844D3F02A}"/>
              </a:ext>
            </a:extLst>
          </p:cNvPr>
          <p:cNvSpPr txBox="1"/>
          <p:nvPr/>
        </p:nvSpPr>
        <p:spPr>
          <a:xfrm>
            <a:off x="8127794" y="4368050"/>
            <a:ext cx="3359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solidFill>
                  <a:schemeClr val="accent2">
                    <a:lumMod val="75000"/>
                  </a:schemeClr>
                </a:solidFill>
              </a:rPr>
              <a:t>SISCONTU – 3 Núcleos (2,08%)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008DE9B-3289-1147-94DD-DE25AE0325E9}"/>
              </a:ext>
            </a:extLst>
          </p:cNvPr>
          <p:cNvSpPr txBox="1"/>
          <p:nvPr/>
        </p:nvSpPr>
        <p:spPr>
          <a:xfrm>
            <a:off x="324836" y="4405634"/>
            <a:ext cx="3140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>
                <a:solidFill>
                  <a:schemeClr val="accent5">
                    <a:lumMod val="75000"/>
                  </a:schemeClr>
                </a:solidFill>
              </a:rPr>
              <a:t>Blueware</a:t>
            </a:r>
            <a:r>
              <a:rPr lang="pt-BR" dirty="0">
                <a:solidFill>
                  <a:schemeClr val="accent5">
                    <a:lumMod val="75000"/>
                  </a:schemeClr>
                </a:solidFill>
              </a:rPr>
              <a:t> – 2 Núcleos – (1,39%)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57B0257-7D41-4943-A1DF-18D09F51F209}"/>
              </a:ext>
            </a:extLst>
          </p:cNvPr>
          <p:cNvSpPr txBox="1"/>
          <p:nvPr/>
        </p:nvSpPr>
        <p:spPr>
          <a:xfrm>
            <a:off x="3607918" y="4483790"/>
            <a:ext cx="4202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>
                <a:solidFill>
                  <a:srgbClr val="7030A0"/>
                </a:solidFill>
              </a:rPr>
              <a:t>Quickbooks</a:t>
            </a:r>
            <a:r>
              <a:rPr lang="pt-BR" dirty="0">
                <a:solidFill>
                  <a:srgbClr val="7030A0"/>
                </a:solidFill>
              </a:rPr>
              <a:t> </a:t>
            </a:r>
            <a:r>
              <a:rPr lang="pt-BR" dirty="0" err="1">
                <a:solidFill>
                  <a:srgbClr val="7030A0"/>
                </a:solidFill>
              </a:rPr>
              <a:t>Zeropaper</a:t>
            </a:r>
            <a:r>
              <a:rPr lang="pt-BR" dirty="0">
                <a:solidFill>
                  <a:srgbClr val="7030A0"/>
                </a:solidFill>
              </a:rPr>
              <a:t> – 2 Núcleos (1,39%)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8BB2F76-6F84-FD44-8914-6D89D2609884}"/>
              </a:ext>
            </a:extLst>
          </p:cNvPr>
          <p:cNvSpPr txBox="1"/>
          <p:nvPr/>
        </p:nvSpPr>
        <p:spPr>
          <a:xfrm>
            <a:off x="8119987" y="4862550"/>
            <a:ext cx="386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accent3">
                    <a:lumMod val="50000"/>
                  </a:schemeClr>
                </a:solidFill>
              </a:rPr>
              <a:t>Sistema do N. Apuí – 2 Núcleos (1,39%)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DA447F5-4587-B142-8523-36A438E7131F}"/>
              </a:ext>
            </a:extLst>
          </p:cNvPr>
          <p:cNvSpPr txBox="1"/>
          <p:nvPr/>
        </p:nvSpPr>
        <p:spPr>
          <a:xfrm>
            <a:off x="3693719" y="4933675"/>
            <a:ext cx="2600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Castor – 1 Núcleo (0,69%)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DB362FC6-F861-4543-930B-8894FFAA0F65}"/>
              </a:ext>
            </a:extLst>
          </p:cNvPr>
          <p:cNvSpPr txBox="1"/>
          <p:nvPr/>
        </p:nvSpPr>
        <p:spPr>
          <a:xfrm>
            <a:off x="650802" y="5781939"/>
            <a:ext cx="6085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GEM – Gestão de Mensalidade e Financeiro – 1 Núcleo (0,69%)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CC4537A5-DD73-3140-85FD-B9EFA8D81D9B}"/>
              </a:ext>
            </a:extLst>
          </p:cNvPr>
          <p:cNvSpPr txBox="1"/>
          <p:nvPr/>
        </p:nvSpPr>
        <p:spPr>
          <a:xfrm>
            <a:off x="228600" y="5345609"/>
            <a:ext cx="3285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Gerencia Net  – 1 Núcleo (0,69%)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4FDAC111-562A-9542-AAE4-9C5B40690A47}"/>
              </a:ext>
            </a:extLst>
          </p:cNvPr>
          <p:cNvSpPr txBox="1"/>
          <p:nvPr/>
        </p:nvSpPr>
        <p:spPr>
          <a:xfrm>
            <a:off x="490099" y="4908270"/>
            <a:ext cx="2642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/>
              <a:t>Gerfin</a:t>
            </a:r>
            <a:r>
              <a:rPr lang="pt-BR" dirty="0"/>
              <a:t> – 1 Núcleo (0,69%)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5BA778AD-3488-934E-A65C-A76D1750E1FF}"/>
              </a:ext>
            </a:extLst>
          </p:cNvPr>
          <p:cNvSpPr txBox="1"/>
          <p:nvPr/>
        </p:nvSpPr>
        <p:spPr>
          <a:xfrm>
            <a:off x="7752186" y="5723972"/>
            <a:ext cx="3558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NG </a:t>
            </a:r>
            <a:r>
              <a:rPr lang="pt-BR" dirty="0" err="1"/>
              <a:t>Mastermaq</a:t>
            </a:r>
            <a:r>
              <a:rPr lang="pt-BR" dirty="0"/>
              <a:t> – 1 Núcleo (0,69%)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DDC6F360-B1A7-DE4E-8C1A-BEFEFCC49768}"/>
              </a:ext>
            </a:extLst>
          </p:cNvPr>
          <p:cNvSpPr txBox="1"/>
          <p:nvPr/>
        </p:nvSpPr>
        <p:spPr>
          <a:xfrm>
            <a:off x="4370168" y="5365432"/>
            <a:ext cx="2521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OMIE – 1 Núcleo (0,69%)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CBA3F8D-56EC-684F-B72F-D2FCCFA34254}"/>
              </a:ext>
            </a:extLst>
          </p:cNvPr>
          <p:cNvSpPr txBox="1"/>
          <p:nvPr/>
        </p:nvSpPr>
        <p:spPr>
          <a:xfrm>
            <a:off x="8400356" y="5297506"/>
            <a:ext cx="3204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Sistema UDV – 1 Núcleo (0,69%)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D598C0DC-9F53-6041-9B24-968F502C49CC}"/>
              </a:ext>
            </a:extLst>
          </p:cNvPr>
          <p:cNvSpPr txBox="1"/>
          <p:nvPr/>
        </p:nvSpPr>
        <p:spPr>
          <a:xfrm>
            <a:off x="61609" y="6270664"/>
            <a:ext cx="520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Sistema de Recebimento da União – 1 Núcleo (0,69%)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3D596546-A061-E944-847B-CD611C3C4589}"/>
              </a:ext>
            </a:extLst>
          </p:cNvPr>
          <p:cNvSpPr txBox="1"/>
          <p:nvPr/>
        </p:nvSpPr>
        <p:spPr>
          <a:xfrm>
            <a:off x="5672509" y="6332091"/>
            <a:ext cx="2741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Tesouro – 1 Núcleo (0,69%)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C80E8B37-77B9-7240-9FDB-3BE33272C918}"/>
              </a:ext>
            </a:extLst>
          </p:cNvPr>
          <p:cNvSpPr txBox="1"/>
          <p:nvPr/>
        </p:nvSpPr>
        <p:spPr>
          <a:xfrm>
            <a:off x="8634934" y="6167560"/>
            <a:ext cx="344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UDV Tesouraria – 1 Núcleo (0,69%)</a:t>
            </a:r>
          </a:p>
        </p:txBody>
      </p:sp>
    </p:spTree>
    <p:extLst>
      <p:ext uri="{BB962C8B-B14F-4D97-AF65-F5344CB8AC3E}">
        <p14:creationId xmlns:p14="http://schemas.microsoft.com/office/powerpoint/2010/main" val="34732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4" grpId="0"/>
      <p:bldP spid="5" grpId="0"/>
      <p:bldP spid="18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" r="-184" b="87037"/>
          <a:stretch/>
        </p:blipFill>
        <p:spPr>
          <a:xfrm>
            <a:off x="12700" y="0"/>
            <a:ext cx="12192000" cy="889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D3D4256-E4B7-3E49-AC2D-D14C7E5A4857}"/>
              </a:ext>
            </a:extLst>
          </p:cNvPr>
          <p:cNvSpPr txBox="1"/>
          <p:nvPr/>
        </p:nvSpPr>
        <p:spPr>
          <a:xfrm>
            <a:off x="256540" y="889000"/>
            <a:ext cx="5912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70C0"/>
                </a:solidFill>
              </a:rPr>
              <a:t>Panorama de Sistemas na UDV</a:t>
            </a:r>
            <a:endParaRPr lang="pt-BR" dirty="0">
              <a:solidFill>
                <a:srgbClr val="0070C0"/>
              </a:solidFill>
            </a:endParaRP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153DE21B-FFD4-5D4C-9DEF-E7DC99114054}"/>
              </a:ext>
            </a:extLst>
          </p:cNvPr>
          <p:cNvCxnSpPr/>
          <p:nvPr/>
        </p:nvCxnSpPr>
        <p:spPr>
          <a:xfrm>
            <a:off x="228600" y="1428651"/>
            <a:ext cx="11521440" cy="0"/>
          </a:xfrm>
          <a:prstGeom prst="lin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CBB4D364-DE0F-094D-BA23-9541B745DB65}"/>
              </a:ext>
            </a:extLst>
          </p:cNvPr>
          <p:cNvSpPr txBox="1"/>
          <p:nvPr/>
        </p:nvSpPr>
        <p:spPr>
          <a:xfrm>
            <a:off x="563881" y="1645137"/>
            <a:ext cx="108813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Foram localizados 22 Sistemas, pode ter mais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Antes do Reuni (2006)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800" dirty="0"/>
              <a:t>Secretaria vivia a mesma realidade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800" dirty="0"/>
              <a:t>Pós Reuni – Padronização, Centralização, Disponibilidade e Segurança na Informação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Altamente Pulverizados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Alguns são On-line, outros são Off-line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Não existem uma padronização dos funcionamentos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Poucos oferecem Suporte e Atualização (Somente os que são Pagos)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Poucos conversam com o REUNI (Cadastro de Sócios)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Nenhum oferece a migração de informação financeiras</a:t>
            </a:r>
          </a:p>
        </p:txBody>
      </p:sp>
    </p:spTree>
    <p:extLst>
      <p:ext uri="{BB962C8B-B14F-4D97-AF65-F5344CB8AC3E}">
        <p14:creationId xmlns:p14="http://schemas.microsoft.com/office/powerpoint/2010/main" val="32127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" r="-184" b="87037"/>
          <a:stretch/>
        </p:blipFill>
        <p:spPr>
          <a:xfrm>
            <a:off x="12700" y="0"/>
            <a:ext cx="12192000" cy="889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CD3D4256-E4B7-3E49-AC2D-D14C7E5A4857}"/>
              </a:ext>
            </a:extLst>
          </p:cNvPr>
          <p:cNvSpPr txBox="1"/>
          <p:nvPr/>
        </p:nvSpPr>
        <p:spPr>
          <a:xfrm>
            <a:off x="256540" y="889000"/>
            <a:ext cx="46733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rgbClr val="0070C0"/>
                </a:solidFill>
              </a:rPr>
              <a:t>Perguntas Estruturantes</a:t>
            </a:r>
            <a:endParaRPr lang="pt-BR" dirty="0">
              <a:solidFill>
                <a:srgbClr val="0070C0"/>
              </a:solidFill>
            </a:endParaRP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153DE21B-FFD4-5D4C-9DEF-E7DC99114054}"/>
              </a:ext>
            </a:extLst>
          </p:cNvPr>
          <p:cNvCxnSpPr/>
          <p:nvPr/>
        </p:nvCxnSpPr>
        <p:spPr>
          <a:xfrm>
            <a:off x="228600" y="1428651"/>
            <a:ext cx="11521440" cy="0"/>
          </a:xfrm>
          <a:prstGeom prst="line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>
            <a:extLst>
              <a:ext uri="{FF2B5EF4-FFF2-40B4-BE49-F238E27FC236}">
                <a16:creationId xmlns:a16="http://schemas.microsoft.com/office/drawing/2014/main" id="{CBB4D364-DE0F-094D-BA23-9541B745DB65}"/>
              </a:ext>
            </a:extLst>
          </p:cNvPr>
          <p:cNvSpPr txBox="1"/>
          <p:nvPr/>
        </p:nvSpPr>
        <p:spPr>
          <a:xfrm>
            <a:off x="563880" y="1645137"/>
            <a:ext cx="107899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Ouvir as necessidades das Regiões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Não há mais espaço para amadorismo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Definição de Requisitos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800" dirty="0"/>
              <a:t>Futura criação ou adoção de um sistema unificado pela UDV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69443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312</Words>
  <Application>Microsoft Macintosh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Alexandre Moura</dc:creator>
  <cp:lastModifiedBy>Eduardo Gonçalves</cp:lastModifiedBy>
  <cp:revision>90</cp:revision>
  <dcterms:created xsi:type="dcterms:W3CDTF">2018-07-12T16:24:29Z</dcterms:created>
  <dcterms:modified xsi:type="dcterms:W3CDTF">2018-08-17T14:04:38Z</dcterms:modified>
</cp:coreProperties>
</file>